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81" r:id="rId3"/>
    <p:sldId id="282" r:id="rId4"/>
    <p:sldId id="283" r:id="rId5"/>
    <p:sldId id="260" r:id="rId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3E1A"/>
    <a:srgbClr val="404F21"/>
    <a:srgbClr val="33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58104D-E1C1-4525-94A7-7259409967C8}" type="doc">
      <dgm:prSet loTypeId="urn:microsoft.com/office/officeart/2005/8/layout/lProcess3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ABBB605C-1070-4A54-A3CA-B36261F37EE3}">
      <dgm:prSet/>
      <dgm:spPr/>
      <dgm:t>
        <a:bodyPr/>
        <a:lstStyle/>
        <a:p>
          <a:pPr rtl="0"/>
          <a:r>
            <a:rPr lang="uk-UA" dirty="0" smtClean="0"/>
            <a:t>На 01.01.2011</a:t>
          </a:r>
          <a:endParaRPr lang="ru-RU" dirty="0"/>
        </a:p>
      </dgm:t>
    </dgm:pt>
    <dgm:pt modelId="{2F410B0E-A88A-427E-99CD-9D9F9757DFB7}" type="parTrans" cxnId="{F1CAF6ED-CA19-4051-9FD4-9CC68B97C9CF}">
      <dgm:prSet/>
      <dgm:spPr/>
      <dgm:t>
        <a:bodyPr/>
        <a:lstStyle/>
        <a:p>
          <a:endParaRPr lang="ru-RU"/>
        </a:p>
      </dgm:t>
    </dgm:pt>
    <dgm:pt modelId="{148832C8-9D58-42B8-86FE-FD6A625118CA}" type="sibTrans" cxnId="{F1CAF6ED-CA19-4051-9FD4-9CC68B97C9CF}">
      <dgm:prSet/>
      <dgm:spPr/>
      <dgm:t>
        <a:bodyPr/>
        <a:lstStyle/>
        <a:p>
          <a:endParaRPr lang="ru-RU"/>
        </a:p>
      </dgm:t>
    </dgm:pt>
    <dgm:pt modelId="{7A56B6BB-060C-46C2-80D0-992BF59DC5B1}">
      <dgm:prSet/>
      <dgm:spPr/>
      <dgm:t>
        <a:bodyPr/>
        <a:lstStyle/>
        <a:p>
          <a:pPr rtl="0"/>
          <a:r>
            <a:rPr lang="uk-UA" dirty="0" smtClean="0"/>
            <a:t>На 01.01.2012</a:t>
          </a:r>
          <a:endParaRPr lang="ru-RU" dirty="0"/>
        </a:p>
      </dgm:t>
    </dgm:pt>
    <dgm:pt modelId="{4645AAF0-33B5-4127-A0FA-B270C1D3D08A}" type="parTrans" cxnId="{A21E294A-1D42-4CBA-928F-3D4F28C39114}">
      <dgm:prSet/>
      <dgm:spPr/>
      <dgm:t>
        <a:bodyPr/>
        <a:lstStyle/>
        <a:p>
          <a:endParaRPr lang="ru-RU"/>
        </a:p>
      </dgm:t>
    </dgm:pt>
    <dgm:pt modelId="{68EF549B-456B-4B85-8E8A-413C2E77E95F}" type="sibTrans" cxnId="{A21E294A-1D42-4CBA-928F-3D4F28C39114}">
      <dgm:prSet/>
      <dgm:spPr/>
      <dgm:t>
        <a:bodyPr/>
        <a:lstStyle/>
        <a:p>
          <a:endParaRPr lang="ru-RU"/>
        </a:p>
      </dgm:t>
    </dgm:pt>
    <dgm:pt modelId="{D3731468-22A6-4D25-BEDB-346353B5FDA5}">
      <dgm:prSet/>
      <dgm:spPr/>
      <dgm:t>
        <a:bodyPr/>
        <a:lstStyle/>
        <a:p>
          <a:pPr rtl="0"/>
          <a:r>
            <a:rPr lang="uk-UA" dirty="0" smtClean="0"/>
            <a:t>7,7 млн. грн.</a:t>
          </a:r>
          <a:endParaRPr lang="ru-RU" dirty="0"/>
        </a:p>
      </dgm:t>
    </dgm:pt>
    <dgm:pt modelId="{7871D1C5-5C3B-4600-82E4-3A18E7E572F0}" type="parTrans" cxnId="{5DCD9A4B-2B16-446A-96B5-6CE521CD630E}">
      <dgm:prSet/>
      <dgm:spPr/>
      <dgm:t>
        <a:bodyPr/>
        <a:lstStyle/>
        <a:p>
          <a:endParaRPr lang="ru-RU"/>
        </a:p>
      </dgm:t>
    </dgm:pt>
    <dgm:pt modelId="{659D4F3C-C2FE-4A18-BEBD-489D62041EC8}" type="sibTrans" cxnId="{5DCD9A4B-2B16-446A-96B5-6CE521CD630E}">
      <dgm:prSet/>
      <dgm:spPr/>
      <dgm:t>
        <a:bodyPr/>
        <a:lstStyle/>
        <a:p>
          <a:endParaRPr lang="ru-RU"/>
        </a:p>
      </dgm:t>
    </dgm:pt>
    <dgm:pt modelId="{9CC90542-0726-44A0-9EED-DD0F459145CC}">
      <dgm:prSet/>
      <dgm:spPr/>
      <dgm:t>
        <a:bodyPr/>
        <a:lstStyle/>
        <a:p>
          <a:pPr rtl="0"/>
          <a:r>
            <a:rPr lang="uk-UA" dirty="0" smtClean="0"/>
            <a:t>3,7 млн. грн.</a:t>
          </a:r>
          <a:endParaRPr lang="ru-RU" dirty="0"/>
        </a:p>
      </dgm:t>
    </dgm:pt>
    <dgm:pt modelId="{D8885AD6-A18D-4DDD-88D0-2CEE38A147CD}" type="parTrans" cxnId="{F0A351F8-026D-4B3F-9F21-72D3A994CC36}">
      <dgm:prSet/>
      <dgm:spPr/>
      <dgm:t>
        <a:bodyPr/>
        <a:lstStyle/>
        <a:p>
          <a:endParaRPr lang="ru-RU"/>
        </a:p>
      </dgm:t>
    </dgm:pt>
    <dgm:pt modelId="{7095438D-1783-4972-8417-0078391F6FC5}" type="sibTrans" cxnId="{F0A351F8-026D-4B3F-9F21-72D3A994CC36}">
      <dgm:prSet/>
      <dgm:spPr/>
      <dgm:t>
        <a:bodyPr/>
        <a:lstStyle/>
        <a:p>
          <a:endParaRPr lang="ru-RU"/>
        </a:p>
      </dgm:t>
    </dgm:pt>
    <dgm:pt modelId="{63C0033F-E644-4CE9-8767-0F99E4C25205}" type="pres">
      <dgm:prSet presAssocID="{C758104D-E1C1-4525-94A7-7259409967C8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76746C8E-1055-4E1E-B0A1-E09C569EA9AC}" type="pres">
      <dgm:prSet presAssocID="{ABBB605C-1070-4A54-A3CA-B36261F37EE3}" presName="horFlow" presStyleCnt="0"/>
      <dgm:spPr/>
    </dgm:pt>
    <dgm:pt modelId="{24EF877A-6732-492D-8F91-37EADC5AE4E8}" type="pres">
      <dgm:prSet presAssocID="{ABBB605C-1070-4A54-A3CA-B36261F37EE3}" presName="bigChev" presStyleLbl="node1" presStyleIdx="0" presStyleCnt="2"/>
      <dgm:spPr/>
      <dgm:t>
        <a:bodyPr/>
        <a:lstStyle/>
        <a:p>
          <a:endParaRPr lang="ru-RU"/>
        </a:p>
      </dgm:t>
    </dgm:pt>
    <dgm:pt modelId="{8B1327F0-299A-4679-A91D-C476C8D048E2}" type="pres">
      <dgm:prSet presAssocID="{7871D1C5-5C3B-4600-82E4-3A18E7E572F0}" presName="parTrans" presStyleCnt="0"/>
      <dgm:spPr/>
    </dgm:pt>
    <dgm:pt modelId="{E81CF825-A80B-4E99-83EE-37437BC43CDC}" type="pres">
      <dgm:prSet presAssocID="{D3731468-22A6-4D25-BEDB-346353B5FDA5}" presName="node" presStyleLbl="alignAccFollowNode1" presStyleIdx="0" presStyleCnt="2" custScaleX="1664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05A387-7B9B-4EA5-8E76-AAFF2245ACBB}" type="pres">
      <dgm:prSet presAssocID="{ABBB605C-1070-4A54-A3CA-B36261F37EE3}" presName="vSp" presStyleCnt="0"/>
      <dgm:spPr/>
    </dgm:pt>
    <dgm:pt modelId="{A88D0511-72E5-45C1-AC74-03DA8917E03C}" type="pres">
      <dgm:prSet presAssocID="{7A56B6BB-060C-46C2-80D0-992BF59DC5B1}" presName="horFlow" presStyleCnt="0"/>
      <dgm:spPr/>
    </dgm:pt>
    <dgm:pt modelId="{D22ABBFF-C057-4442-8AE3-9A68187BB600}" type="pres">
      <dgm:prSet presAssocID="{7A56B6BB-060C-46C2-80D0-992BF59DC5B1}" presName="bigChev" presStyleLbl="node1" presStyleIdx="1" presStyleCnt="2"/>
      <dgm:spPr/>
      <dgm:t>
        <a:bodyPr/>
        <a:lstStyle/>
        <a:p>
          <a:endParaRPr lang="ru-RU"/>
        </a:p>
      </dgm:t>
    </dgm:pt>
    <dgm:pt modelId="{5122513F-F93C-449E-84A9-829176C563D1}" type="pres">
      <dgm:prSet presAssocID="{D8885AD6-A18D-4DDD-88D0-2CEE38A147CD}" presName="parTrans" presStyleCnt="0"/>
      <dgm:spPr/>
    </dgm:pt>
    <dgm:pt modelId="{CA69E179-4ECD-44BC-A3BF-5AF5284E0DEA}" type="pres">
      <dgm:prSet presAssocID="{9CC90542-0726-44A0-9EED-DD0F459145CC}" presName="node" presStyleLbl="alignAccFollowNode1" presStyleIdx="1" presStyleCnt="2" custScaleX="1664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86C9C0F-41B2-499C-A57D-E19BEBDA6F7D}" type="presOf" srcId="{D3731468-22A6-4D25-BEDB-346353B5FDA5}" destId="{E81CF825-A80B-4E99-83EE-37437BC43CDC}" srcOrd="0" destOrd="0" presId="urn:microsoft.com/office/officeart/2005/8/layout/lProcess3"/>
    <dgm:cxn modelId="{79D6DCB4-3957-4173-9FE6-3CE890421DCF}" type="presOf" srcId="{C758104D-E1C1-4525-94A7-7259409967C8}" destId="{63C0033F-E644-4CE9-8767-0F99E4C25205}" srcOrd="0" destOrd="0" presId="urn:microsoft.com/office/officeart/2005/8/layout/lProcess3"/>
    <dgm:cxn modelId="{F1CAF6ED-CA19-4051-9FD4-9CC68B97C9CF}" srcId="{C758104D-E1C1-4525-94A7-7259409967C8}" destId="{ABBB605C-1070-4A54-A3CA-B36261F37EE3}" srcOrd="0" destOrd="0" parTransId="{2F410B0E-A88A-427E-99CD-9D9F9757DFB7}" sibTransId="{148832C8-9D58-42B8-86FE-FD6A625118CA}"/>
    <dgm:cxn modelId="{A21E294A-1D42-4CBA-928F-3D4F28C39114}" srcId="{C758104D-E1C1-4525-94A7-7259409967C8}" destId="{7A56B6BB-060C-46C2-80D0-992BF59DC5B1}" srcOrd="1" destOrd="0" parTransId="{4645AAF0-33B5-4127-A0FA-B270C1D3D08A}" sibTransId="{68EF549B-456B-4B85-8E8A-413C2E77E95F}"/>
    <dgm:cxn modelId="{7C8E2A74-15E6-4009-A671-26767066CBB3}" type="presOf" srcId="{7A56B6BB-060C-46C2-80D0-992BF59DC5B1}" destId="{D22ABBFF-C057-4442-8AE3-9A68187BB600}" srcOrd="0" destOrd="0" presId="urn:microsoft.com/office/officeart/2005/8/layout/lProcess3"/>
    <dgm:cxn modelId="{894E05B0-F365-4451-841A-C4C8B465A017}" type="presOf" srcId="{9CC90542-0726-44A0-9EED-DD0F459145CC}" destId="{CA69E179-4ECD-44BC-A3BF-5AF5284E0DEA}" srcOrd="0" destOrd="0" presId="urn:microsoft.com/office/officeart/2005/8/layout/lProcess3"/>
    <dgm:cxn modelId="{5DCD9A4B-2B16-446A-96B5-6CE521CD630E}" srcId="{ABBB605C-1070-4A54-A3CA-B36261F37EE3}" destId="{D3731468-22A6-4D25-BEDB-346353B5FDA5}" srcOrd="0" destOrd="0" parTransId="{7871D1C5-5C3B-4600-82E4-3A18E7E572F0}" sibTransId="{659D4F3C-C2FE-4A18-BEBD-489D62041EC8}"/>
    <dgm:cxn modelId="{745B7233-CF94-4D92-A38E-BC0589ECFD6D}" type="presOf" srcId="{ABBB605C-1070-4A54-A3CA-B36261F37EE3}" destId="{24EF877A-6732-492D-8F91-37EADC5AE4E8}" srcOrd="0" destOrd="0" presId="urn:microsoft.com/office/officeart/2005/8/layout/lProcess3"/>
    <dgm:cxn modelId="{F0A351F8-026D-4B3F-9F21-72D3A994CC36}" srcId="{7A56B6BB-060C-46C2-80D0-992BF59DC5B1}" destId="{9CC90542-0726-44A0-9EED-DD0F459145CC}" srcOrd="0" destOrd="0" parTransId="{D8885AD6-A18D-4DDD-88D0-2CEE38A147CD}" sibTransId="{7095438D-1783-4972-8417-0078391F6FC5}"/>
    <dgm:cxn modelId="{D7BA20C7-9E64-4269-8F8A-CABC12419D86}" type="presParOf" srcId="{63C0033F-E644-4CE9-8767-0F99E4C25205}" destId="{76746C8E-1055-4E1E-B0A1-E09C569EA9AC}" srcOrd="0" destOrd="0" presId="urn:microsoft.com/office/officeart/2005/8/layout/lProcess3"/>
    <dgm:cxn modelId="{DF0E5600-F709-4726-9B52-66A0685CE3A0}" type="presParOf" srcId="{76746C8E-1055-4E1E-B0A1-E09C569EA9AC}" destId="{24EF877A-6732-492D-8F91-37EADC5AE4E8}" srcOrd="0" destOrd="0" presId="urn:microsoft.com/office/officeart/2005/8/layout/lProcess3"/>
    <dgm:cxn modelId="{90A418CA-0164-49E7-A627-99BBD0B02C0B}" type="presParOf" srcId="{76746C8E-1055-4E1E-B0A1-E09C569EA9AC}" destId="{8B1327F0-299A-4679-A91D-C476C8D048E2}" srcOrd="1" destOrd="0" presId="urn:microsoft.com/office/officeart/2005/8/layout/lProcess3"/>
    <dgm:cxn modelId="{59A39CE0-C6BF-421E-9B3D-B27CF68004F9}" type="presParOf" srcId="{76746C8E-1055-4E1E-B0A1-E09C569EA9AC}" destId="{E81CF825-A80B-4E99-83EE-37437BC43CDC}" srcOrd="2" destOrd="0" presId="urn:microsoft.com/office/officeart/2005/8/layout/lProcess3"/>
    <dgm:cxn modelId="{50EB6BC8-F649-4C92-A766-7771468A35FB}" type="presParOf" srcId="{63C0033F-E644-4CE9-8767-0F99E4C25205}" destId="{2505A387-7B9B-4EA5-8E76-AAFF2245ACBB}" srcOrd="1" destOrd="0" presId="urn:microsoft.com/office/officeart/2005/8/layout/lProcess3"/>
    <dgm:cxn modelId="{2BD1DD37-E9D0-4CBD-BED5-207288A63E92}" type="presParOf" srcId="{63C0033F-E644-4CE9-8767-0F99E4C25205}" destId="{A88D0511-72E5-45C1-AC74-03DA8917E03C}" srcOrd="2" destOrd="0" presId="urn:microsoft.com/office/officeart/2005/8/layout/lProcess3"/>
    <dgm:cxn modelId="{B952B71F-0EDB-439D-9A94-4EE98B9E0481}" type="presParOf" srcId="{A88D0511-72E5-45C1-AC74-03DA8917E03C}" destId="{D22ABBFF-C057-4442-8AE3-9A68187BB600}" srcOrd="0" destOrd="0" presId="urn:microsoft.com/office/officeart/2005/8/layout/lProcess3"/>
    <dgm:cxn modelId="{4BC29137-8F3F-40FB-A6EE-1FFAFB2D1B64}" type="presParOf" srcId="{A88D0511-72E5-45C1-AC74-03DA8917E03C}" destId="{5122513F-F93C-449E-84A9-829176C563D1}" srcOrd="1" destOrd="0" presId="urn:microsoft.com/office/officeart/2005/8/layout/lProcess3"/>
    <dgm:cxn modelId="{06E0AF98-588D-46B3-B66A-8276FD4B8EE4}" type="presParOf" srcId="{A88D0511-72E5-45C1-AC74-03DA8917E03C}" destId="{CA69E179-4ECD-44BC-A3BF-5AF5284E0DEA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E6B21AC-C536-4341-BB51-1F32794F293A}" type="doc">
      <dgm:prSet loTypeId="urn:microsoft.com/office/officeart/2005/8/layout/list1" loCatId="list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0E33B9B0-C584-4612-AFE6-7906DAAFA53D}">
      <dgm:prSet/>
      <dgm:spPr/>
      <dgm:t>
        <a:bodyPr/>
        <a:lstStyle/>
        <a:p>
          <a:pPr rtl="0"/>
          <a:r>
            <a:rPr lang="uk-UA" b="1" smtClean="0"/>
            <a:t>Економія</a:t>
          </a:r>
          <a:endParaRPr lang="ru-RU" b="1"/>
        </a:p>
      </dgm:t>
    </dgm:pt>
    <dgm:pt modelId="{73A7DA10-E59B-414F-A3EC-30D92ED2BF90}" type="parTrans" cxnId="{BDAD18BC-62C8-413D-AE79-B6310D42D4E5}">
      <dgm:prSet/>
      <dgm:spPr/>
      <dgm:t>
        <a:bodyPr/>
        <a:lstStyle/>
        <a:p>
          <a:endParaRPr lang="ru-RU" b="1"/>
        </a:p>
      </dgm:t>
    </dgm:pt>
    <dgm:pt modelId="{2C32540E-D8C0-4F29-B737-DD1439904426}" type="sibTrans" cxnId="{BDAD18BC-62C8-413D-AE79-B6310D42D4E5}">
      <dgm:prSet/>
      <dgm:spPr/>
      <dgm:t>
        <a:bodyPr/>
        <a:lstStyle/>
        <a:p>
          <a:endParaRPr lang="ru-RU" b="1"/>
        </a:p>
      </dgm:t>
    </dgm:pt>
    <dgm:pt modelId="{FBD912E4-6946-47FF-BDEC-1F389FE5EC77}">
      <dgm:prSet custT="1"/>
      <dgm:spPr/>
      <dgm:t>
        <a:bodyPr/>
        <a:lstStyle/>
        <a:p>
          <a:pPr rtl="0"/>
          <a:r>
            <a:rPr lang="uk-UA" sz="2800" b="1" dirty="0" smtClean="0"/>
            <a:t>+1,6 млн. грн.</a:t>
          </a:r>
          <a:endParaRPr lang="ru-RU" sz="2800" b="1" dirty="0"/>
        </a:p>
      </dgm:t>
    </dgm:pt>
    <dgm:pt modelId="{1CC786AE-B45C-4F86-B523-75D89B5D4563}" type="parTrans" cxnId="{00EA1024-8061-49BC-90E5-5C0D6405AD65}">
      <dgm:prSet/>
      <dgm:spPr/>
      <dgm:t>
        <a:bodyPr/>
        <a:lstStyle/>
        <a:p>
          <a:endParaRPr lang="ru-RU" b="1"/>
        </a:p>
      </dgm:t>
    </dgm:pt>
    <dgm:pt modelId="{0E32CB12-3F40-4799-87EE-73842C9D1C25}" type="sibTrans" cxnId="{00EA1024-8061-49BC-90E5-5C0D6405AD65}">
      <dgm:prSet/>
      <dgm:spPr/>
      <dgm:t>
        <a:bodyPr/>
        <a:lstStyle/>
        <a:p>
          <a:endParaRPr lang="ru-RU" b="1"/>
        </a:p>
      </dgm:t>
    </dgm:pt>
    <dgm:pt modelId="{2303CEFD-2C1A-4982-83D5-4E48506791CF}">
      <dgm:prSet/>
      <dgm:spPr/>
      <dgm:t>
        <a:bodyPr/>
        <a:lstStyle/>
        <a:p>
          <a:pPr rtl="0"/>
          <a:r>
            <a:rPr lang="uk-UA" b="1" smtClean="0"/>
            <a:t>Дефіцит</a:t>
          </a:r>
          <a:endParaRPr lang="ru-RU" b="1"/>
        </a:p>
      </dgm:t>
    </dgm:pt>
    <dgm:pt modelId="{876A6468-8FCA-4C15-BE1A-52B812A51779}" type="parTrans" cxnId="{0503DDB8-83A5-43D7-88E9-6EDE6D164AB5}">
      <dgm:prSet/>
      <dgm:spPr/>
      <dgm:t>
        <a:bodyPr/>
        <a:lstStyle/>
        <a:p>
          <a:endParaRPr lang="ru-RU" b="1"/>
        </a:p>
      </dgm:t>
    </dgm:pt>
    <dgm:pt modelId="{6C5757C8-26A7-4F27-AF1C-714FA38D7A08}" type="sibTrans" cxnId="{0503DDB8-83A5-43D7-88E9-6EDE6D164AB5}">
      <dgm:prSet/>
      <dgm:spPr/>
      <dgm:t>
        <a:bodyPr/>
        <a:lstStyle/>
        <a:p>
          <a:endParaRPr lang="ru-RU" b="1"/>
        </a:p>
      </dgm:t>
    </dgm:pt>
    <dgm:pt modelId="{97DF8553-3D9C-4EBD-B8B4-299DAD697FFF}">
      <dgm:prSet custT="1"/>
      <dgm:spPr/>
      <dgm:t>
        <a:bodyPr/>
        <a:lstStyle/>
        <a:p>
          <a:pPr rtl="0"/>
          <a:r>
            <a:rPr lang="uk-UA" sz="2800" b="1" dirty="0" smtClean="0"/>
            <a:t>-0,8 млн. грн.</a:t>
          </a:r>
          <a:endParaRPr lang="ru-RU" sz="2800" b="1" dirty="0"/>
        </a:p>
      </dgm:t>
    </dgm:pt>
    <dgm:pt modelId="{8B62AF89-DF91-4A15-8FF7-CB0538E66967}" type="parTrans" cxnId="{C70E35CB-AC73-4A36-8FEA-C763CD3E34ED}">
      <dgm:prSet/>
      <dgm:spPr/>
      <dgm:t>
        <a:bodyPr/>
        <a:lstStyle/>
        <a:p>
          <a:endParaRPr lang="ru-RU" b="1"/>
        </a:p>
      </dgm:t>
    </dgm:pt>
    <dgm:pt modelId="{7B2E0EB5-6AB5-4BA8-82F2-57EAA16B27A1}" type="sibTrans" cxnId="{C70E35CB-AC73-4A36-8FEA-C763CD3E34ED}">
      <dgm:prSet/>
      <dgm:spPr/>
      <dgm:t>
        <a:bodyPr/>
        <a:lstStyle/>
        <a:p>
          <a:endParaRPr lang="ru-RU" b="1"/>
        </a:p>
      </dgm:t>
    </dgm:pt>
    <dgm:pt modelId="{7AC512F9-C36F-4298-8BDC-D75DCE05CBE7}" type="pres">
      <dgm:prSet presAssocID="{3E6B21AC-C536-4341-BB51-1F32794F293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86D4077-3295-4655-9194-C732917B2EA7}" type="pres">
      <dgm:prSet presAssocID="{0E33B9B0-C584-4612-AFE6-7906DAAFA53D}" presName="parentLin" presStyleCnt="0"/>
      <dgm:spPr/>
    </dgm:pt>
    <dgm:pt modelId="{4ECD499F-3368-4481-9C71-69FF7B72315E}" type="pres">
      <dgm:prSet presAssocID="{0E33B9B0-C584-4612-AFE6-7906DAAFA53D}" presName="parentLeftMargin" presStyleLbl="node1" presStyleIdx="0" presStyleCnt="2"/>
      <dgm:spPr/>
      <dgm:t>
        <a:bodyPr/>
        <a:lstStyle/>
        <a:p>
          <a:endParaRPr lang="en-US"/>
        </a:p>
      </dgm:t>
    </dgm:pt>
    <dgm:pt modelId="{3AE5034C-8C0C-45A5-9B39-CF38CB558A27}" type="pres">
      <dgm:prSet presAssocID="{0E33B9B0-C584-4612-AFE6-7906DAAFA53D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97EBD8-FC34-48CD-A543-FFE1C988E391}" type="pres">
      <dgm:prSet presAssocID="{0E33B9B0-C584-4612-AFE6-7906DAAFA53D}" presName="negativeSpace" presStyleCnt="0"/>
      <dgm:spPr/>
    </dgm:pt>
    <dgm:pt modelId="{BCD42032-30A8-4DE1-ADE5-7FF37623A554}" type="pres">
      <dgm:prSet presAssocID="{0E33B9B0-C584-4612-AFE6-7906DAAFA53D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A5A1C6-34D2-4807-800E-A9B76FE151AA}" type="pres">
      <dgm:prSet presAssocID="{2C32540E-D8C0-4F29-B737-DD1439904426}" presName="spaceBetweenRectangles" presStyleCnt="0"/>
      <dgm:spPr/>
    </dgm:pt>
    <dgm:pt modelId="{14D7DCD6-AA42-4270-A8EF-8A5D3FFAF0F0}" type="pres">
      <dgm:prSet presAssocID="{2303CEFD-2C1A-4982-83D5-4E48506791CF}" presName="parentLin" presStyleCnt="0"/>
      <dgm:spPr/>
    </dgm:pt>
    <dgm:pt modelId="{31918E0C-097F-40C3-8D5B-40B43218DBC7}" type="pres">
      <dgm:prSet presAssocID="{2303CEFD-2C1A-4982-83D5-4E48506791CF}" presName="parentLeftMargin" presStyleLbl="node1" presStyleIdx="0" presStyleCnt="2"/>
      <dgm:spPr/>
      <dgm:t>
        <a:bodyPr/>
        <a:lstStyle/>
        <a:p>
          <a:endParaRPr lang="en-US"/>
        </a:p>
      </dgm:t>
    </dgm:pt>
    <dgm:pt modelId="{FF4B6C5D-102B-4822-8043-735EDF5B8975}" type="pres">
      <dgm:prSet presAssocID="{2303CEFD-2C1A-4982-83D5-4E48506791CF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FD6C35-8F9F-4196-8C14-3485FB487785}" type="pres">
      <dgm:prSet presAssocID="{2303CEFD-2C1A-4982-83D5-4E48506791CF}" presName="negativeSpace" presStyleCnt="0"/>
      <dgm:spPr/>
    </dgm:pt>
    <dgm:pt modelId="{0070A0E5-37B4-4B2F-B1BC-C570EEE2BB20}" type="pres">
      <dgm:prSet presAssocID="{2303CEFD-2C1A-4982-83D5-4E48506791CF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F9FD668-07EA-456E-9F04-F23316B86317}" type="presOf" srcId="{3E6B21AC-C536-4341-BB51-1F32794F293A}" destId="{7AC512F9-C36F-4298-8BDC-D75DCE05CBE7}" srcOrd="0" destOrd="0" presId="urn:microsoft.com/office/officeart/2005/8/layout/list1"/>
    <dgm:cxn modelId="{00EA1024-8061-49BC-90E5-5C0D6405AD65}" srcId="{0E33B9B0-C584-4612-AFE6-7906DAAFA53D}" destId="{FBD912E4-6946-47FF-BDEC-1F389FE5EC77}" srcOrd="0" destOrd="0" parTransId="{1CC786AE-B45C-4F86-B523-75D89B5D4563}" sibTransId="{0E32CB12-3F40-4799-87EE-73842C9D1C25}"/>
    <dgm:cxn modelId="{EBDA3C4D-75F4-47A0-8E2A-DB43F4F4BCF0}" type="presOf" srcId="{2303CEFD-2C1A-4982-83D5-4E48506791CF}" destId="{FF4B6C5D-102B-4822-8043-735EDF5B8975}" srcOrd="1" destOrd="0" presId="urn:microsoft.com/office/officeart/2005/8/layout/list1"/>
    <dgm:cxn modelId="{60033C10-48EC-47A5-A2E0-F2E74B7C8351}" type="presOf" srcId="{0E33B9B0-C584-4612-AFE6-7906DAAFA53D}" destId="{4ECD499F-3368-4481-9C71-69FF7B72315E}" srcOrd="0" destOrd="0" presId="urn:microsoft.com/office/officeart/2005/8/layout/list1"/>
    <dgm:cxn modelId="{D5A065DC-ECD8-406F-87AD-70B0ED168903}" type="presOf" srcId="{0E33B9B0-C584-4612-AFE6-7906DAAFA53D}" destId="{3AE5034C-8C0C-45A5-9B39-CF38CB558A27}" srcOrd="1" destOrd="0" presId="urn:microsoft.com/office/officeart/2005/8/layout/list1"/>
    <dgm:cxn modelId="{1755A98D-F71E-495E-B287-24E9E030D1FB}" type="presOf" srcId="{FBD912E4-6946-47FF-BDEC-1F389FE5EC77}" destId="{BCD42032-30A8-4DE1-ADE5-7FF37623A554}" srcOrd="0" destOrd="0" presId="urn:microsoft.com/office/officeart/2005/8/layout/list1"/>
    <dgm:cxn modelId="{6B318959-DAEF-4418-B061-EC0E598E8B74}" type="presOf" srcId="{97DF8553-3D9C-4EBD-B8B4-299DAD697FFF}" destId="{0070A0E5-37B4-4B2F-B1BC-C570EEE2BB20}" srcOrd="0" destOrd="0" presId="urn:microsoft.com/office/officeart/2005/8/layout/list1"/>
    <dgm:cxn modelId="{861A3074-CB0A-4BAE-950D-31EDC913E6E1}" type="presOf" srcId="{2303CEFD-2C1A-4982-83D5-4E48506791CF}" destId="{31918E0C-097F-40C3-8D5B-40B43218DBC7}" srcOrd="0" destOrd="0" presId="urn:microsoft.com/office/officeart/2005/8/layout/list1"/>
    <dgm:cxn modelId="{C70E35CB-AC73-4A36-8FEA-C763CD3E34ED}" srcId="{2303CEFD-2C1A-4982-83D5-4E48506791CF}" destId="{97DF8553-3D9C-4EBD-B8B4-299DAD697FFF}" srcOrd="0" destOrd="0" parTransId="{8B62AF89-DF91-4A15-8FF7-CB0538E66967}" sibTransId="{7B2E0EB5-6AB5-4BA8-82F2-57EAA16B27A1}"/>
    <dgm:cxn modelId="{0503DDB8-83A5-43D7-88E9-6EDE6D164AB5}" srcId="{3E6B21AC-C536-4341-BB51-1F32794F293A}" destId="{2303CEFD-2C1A-4982-83D5-4E48506791CF}" srcOrd="1" destOrd="0" parTransId="{876A6468-8FCA-4C15-BE1A-52B812A51779}" sibTransId="{6C5757C8-26A7-4F27-AF1C-714FA38D7A08}"/>
    <dgm:cxn modelId="{BDAD18BC-62C8-413D-AE79-B6310D42D4E5}" srcId="{3E6B21AC-C536-4341-BB51-1F32794F293A}" destId="{0E33B9B0-C584-4612-AFE6-7906DAAFA53D}" srcOrd="0" destOrd="0" parTransId="{73A7DA10-E59B-414F-A3EC-30D92ED2BF90}" sibTransId="{2C32540E-D8C0-4F29-B737-DD1439904426}"/>
    <dgm:cxn modelId="{CC3FB378-CC19-463A-BD9F-478EE623417E}" type="presParOf" srcId="{7AC512F9-C36F-4298-8BDC-D75DCE05CBE7}" destId="{786D4077-3295-4655-9194-C732917B2EA7}" srcOrd="0" destOrd="0" presId="urn:microsoft.com/office/officeart/2005/8/layout/list1"/>
    <dgm:cxn modelId="{FC8949FC-63A8-4AB9-A69D-1F3659B710DD}" type="presParOf" srcId="{786D4077-3295-4655-9194-C732917B2EA7}" destId="{4ECD499F-3368-4481-9C71-69FF7B72315E}" srcOrd="0" destOrd="0" presId="urn:microsoft.com/office/officeart/2005/8/layout/list1"/>
    <dgm:cxn modelId="{94D8CF48-89E4-4948-9D1C-3AD2B68BB660}" type="presParOf" srcId="{786D4077-3295-4655-9194-C732917B2EA7}" destId="{3AE5034C-8C0C-45A5-9B39-CF38CB558A27}" srcOrd="1" destOrd="0" presId="urn:microsoft.com/office/officeart/2005/8/layout/list1"/>
    <dgm:cxn modelId="{D35D5135-A4A7-4FC7-92ED-886480C78EB2}" type="presParOf" srcId="{7AC512F9-C36F-4298-8BDC-D75DCE05CBE7}" destId="{1597EBD8-FC34-48CD-A543-FFE1C988E391}" srcOrd="1" destOrd="0" presId="urn:microsoft.com/office/officeart/2005/8/layout/list1"/>
    <dgm:cxn modelId="{33E91061-C3E5-46C0-B1FC-98B96E42C452}" type="presParOf" srcId="{7AC512F9-C36F-4298-8BDC-D75DCE05CBE7}" destId="{BCD42032-30A8-4DE1-ADE5-7FF37623A554}" srcOrd="2" destOrd="0" presId="urn:microsoft.com/office/officeart/2005/8/layout/list1"/>
    <dgm:cxn modelId="{1EB3FC9C-5B17-4486-87D5-F812C6823412}" type="presParOf" srcId="{7AC512F9-C36F-4298-8BDC-D75DCE05CBE7}" destId="{70A5A1C6-34D2-4807-800E-A9B76FE151AA}" srcOrd="3" destOrd="0" presId="urn:microsoft.com/office/officeart/2005/8/layout/list1"/>
    <dgm:cxn modelId="{BA1CCFAA-08F6-4D49-A871-91CEA2A20CC5}" type="presParOf" srcId="{7AC512F9-C36F-4298-8BDC-D75DCE05CBE7}" destId="{14D7DCD6-AA42-4270-A8EF-8A5D3FFAF0F0}" srcOrd="4" destOrd="0" presId="urn:microsoft.com/office/officeart/2005/8/layout/list1"/>
    <dgm:cxn modelId="{EBD85C0F-AF08-4A2D-A0CD-82AD7D599992}" type="presParOf" srcId="{14D7DCD6-AA42-4270-A8EF-8A5D3FFAF0F0}" destId="{31918E0C-097F-40C3-8D5B-40B43218DBC7}" srcOrd="0" destOrd="0" presId="urn:microsoft.com/office/officeart/2005/8/layout/list1"/>
    <dgm:cxn modelId="{B0912CF0-CE24-4AF7-80C6-57AE0B72FFAF}" type="presParOf" srcId="{14D7DCD6-AA42-4270-A8EF-8A5D3FFAF0F0}" destId="{FF4B6C5D-102B-4822-8043-735EDF5B8975}" srcOrd="1" destOrd="0" presId="urn:microsoft.com/office/officeart/2005/8/layout/list1"/>
    <dgm:cxn modelId="{82477DCB-7F9A-42EB-94EB-2CE9E0B4BA3A}" type="presParOf" srcId="{7AC512F9-C36F-4298-8BDC-D75DCE05CBE7}" destId="{72FD6C35-8F9F-4196-8C14-3485FB487785}" srcOrd="5" destOrd="0" presId="urn:microsoft.com/office/officeart/2005/8/layout/list1"/>
    <dgm:cxn modelId="{D3A916AC-45E3-4A6C-9837-BB9ABDE2B734}" type="presParOf" srcId="{7AC512F9-C36F-4298-8BDC-D75DCE05CBE7}" destId="{0070A0E5-37B4-4B2F-B1BC-C570EEE2BB20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4EF877A-6732-492D-8F91-37EADC5AE4E8}">
      <dsp:nvSpPr>
        <dsp:cNvPr id="0" name=""/>
        <dsp:cNvSpPr/>
      </dsp:nvSpPr>
      <dsp:spPr>
        <a:xfrm>
          <a:off x="591426" y="1592"/>
          <a:ext cx="3024652" cy="1209860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000" kern="1200" dirty="0" smtClean="0"/>
            <a:t>На 01.01.2011</a:t>
          </a:r>
          <a:endParaRPr lang="ru-RU" sz="3000" kern="1200" dirty="0"/>
        </a:p>
      </dsp:txBody>
      <dsp:txXfrm>
        <a:off x="591426" y="1592"/>
        <a:ext cx="3024652" cy="1209860"/>
      </dsp:txXfrm>
    </dsp:sp>
    <dsp:sp modelId="{E81CF825-A80B-4E99-83EE-37437BC43CDC}">
      <dsp:nvSpPr>
        <dsp:cNvPr id="0" name=""/>
        <dsp:cNvSpPr/>
      </dsp:nvSpPr>
      <dsp:spPr>
        <a:xfrm>
          <a:off x="3222873" y="104430"/>
          <a:ext cx="4178587" cy="1004184"/>
        </a:xfrm>
        <a:prstGeom prst="chevron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0" bIns="28575" numCol="1" spcCol="1270" anchor="ctr" anchorCtr="0">
          <a:noAutofit/>
        </a:bodyPr>
        <a:lstStyle/>
        <a:p>
          <a:pPr lvl="0" algn="ctr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500" kern="1200" dirty="0" smtClean="0"/>
            <a:t>7,7 млн. грн.</a:t>
          </a:r>
          <a:endParaRPr lang="ru-RU" sz="4500" kern="1200" dirty="0"/>
        </a:p>
      </dsp:txBody>
      <dsp:txXfrm>
        <a:off x="3222873" y="104430"/>
        <a:ext cx="4178587" cy="1004184"/>
      </dsp:txXfrm>
    </dsp:sp>
    <dsp:sp modelId="{D22ABBFF-C057-4442-8AE3-9A68187BB600}">
      <dsp:nvSpPr>
        <dsp:cNvPr id="0" name=""/>
        <dsp:cNvSpPr/>
      </dsp:nvSpPr>
      <dsp:spPr>
        <a:xfrm>
          <a:off x="591426" y="1380834"/>
          <a:ext cx="3024652" cy="1209860"/>
        </a:xfrm>
        <a:prstGeom prst="chevron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000" kern="1200" dirty="0" smtClean="0"/>
            <a:t>На 01.01.2012</a:t>
          </a:r>
          <a:endParaRPr lang="ru-RU" sz="3000" kern="1200" dirty="0"/>
        </a:p>
      </dsp:txBody>
      <dsp:txXfrm>
        <a:off x="591426" y="1380834"/>
        <a:ext cx="3024652" cy="1209860"/>
      </dsp:txXfrm>
    </dsp:sp>
    <dsp:sp modelId="{CA69E179-4ECD-44BC-A3BF-5AF5284E0DEA}">
      <dsp:nvSpPr>
        <dsp:cNvPr id="0" name=""/>
        <dsp:cNvSpPr/>
      </dsp:nvSpPr>
      <dsp:spPr>
        <a:xfrm>
          <a:off x="3222873" y="1483672"/>
          <a:ext cx="4178587" cy="1004184"/>
        </a:xfrm>
        <a:prstGeom prst="chevron">
          <a:avLst/>
        </a:prstGeom>
        <a:solidFill>
          <a:schemeClr val="accent3">
            <a:tint val="40000"/>
            <a:alpha val="90000"/>
            <a:hueOff val="10716850"/>
            <a:satOff val="-13793"/>
            <a:lumOff val="-1075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0" bIns="28575" numCol="1" spcCol="1270" anchor="ctr" anchorCtr="0">
          <a:noAutofit/>
        </a:bodyPr>
        <a:lstStyle/>
        <a:p>
          <a:pPr lvl="0" algn="ctr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500" kern="1200" dirty="0" smtClean="0"/>
            <a:t>3,7 млн. грн.</a:t>
          </a:r>
          <a:endParaRPr lang="ru-RU" sz="4500" kern="1200" dirty="0"/>
        </a:p>
      </dsp:txBody>
      <dsp:txXfrm>
        <a:off x="3222873" y="1483672"/>
        <a:ext cx="4178587" cy="100418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CD42032-30A8-4DE1-ADE5-7FF37623A554}">
      <dsp:nvSpPr>
        <dsp:cNvPr id="0" name=""/>
        <dsp:cNvSpPr/>
      </dsp:nvSpPr>
      <dsp:spPr>
        <a:xfrm>
          <a:off x="0" y="293322"/>
          <a:ext cx="7992888" cy="9875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0337" tIns="395732" rIns="620337" bIns="199136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800" b="1" kern="1200" dirty="0" smtClean="0"/>
            <a:t>+1,6 млн. грн.</a:t>
          </a:r>
          <a:endParaRPr lang="ru-RU" sz="2800" b="1" kern="1200" dirty="0"/>
        </a:p>
      </dsp:txBody>
      <dsp:txXfrm>
        <a:off x="0" y="293322"/>
        <a:ext cx="7992888" cy="987525"/>
      </dsp:txXfrm>
    </dsp:sp>
    <dsp:sp modelId="{3AE5034C-8C0C-45A5-9B39-CF38CB558A27}">
      <dsp:nvSpPr>
        <dsp:cNvPr id="0" name=""/>
        <dsp:cNvSpPr/>
      </dsp:nvSpPr>
      <dsp:spPr>
        <a:xfrm>
          <a:off x="399644" y="12882"/>
          <a:ext cx="5595021" cy="5608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1478" tIns="0" rIns="211478" bIns="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smtClean="0"/>
            <a:t>Економія</a:t>
          </a:r>
          <a:endParaRPr lang="ru-RU" sz="1900" b="1" kern="1200"/>
        </a:p>
      </dsp:txBody>
      <dsp:txXfrm>
        <a:off x="399644" y="12882"/>
        <a:ext cx="5595021" cy="560880"/>
      </dsp:txXfrm>
    </dsp:sp>
    <dsp:sp modelId="{0070A0E5-37B4-4B2F-B1BC-C570EEE2BB20}">
      <dsp:nvSpPr>
        <dsp:cNvPr id="0" name=""/>
        <dsp:cNvSpPr/>
      </dsp:nvSpPr>
      <dsp:spPr>
        <a:xfrm>
          <a:off x="0" y="1663887"/>
          <a:ext cx="7992888" cy="9875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0337" tIns="395732" rIns="620337" bIns="199136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800" b="1" kern="1200" dirty="0" smtClean="0"/>
            <a:t>-0,8 млн. грн.</a:t>
          </a:r>
          <a:endParaRPr lang="ru-RU" sz="2800" b="1" kern="1200" dirty="0"/>
        </a:p>
      </dsp:txBody>
      <dsp:txXfrm>
        <a:off x="0" y="1663887"/>
        <a:ext cx="7992888" cy="987525"/>
      </dsp:txXfrm>
    </dsp:sp>
    <dsp:sp modelId="{FF4B6C5D-102B-4822-8043-735EDF5B8975}">
      <dsp:nvSpPr>
        <dsp:cNvPr id="0" name=""/>
        <dsp:cNvSpPr/>
      </dsp:nvSpPr>
      <dsp:spPr>
        <a:xfrm>
          <a:off x="399644" y="1383447"/>
          <a:ext cx="5595021" cy="560880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1478" tIns="0" rIns="211478" bIns="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smtClean="0"/>
            <a:t>Дефіцит</a:t>
          </a:r>
          <a:endParaRPr lang="ru-RU" sz="1900" b="1" kern="1200"/>
        </a:p>
      </dsp:txBody>
      <dsp:txXfrm>
        <a:off x="399644" y="1383447"/>
        <a:ext cx="5595021" cy="560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2E49B41-47B5-4DF4-9444-3779A0D114B5}" type="datetimeFigureOut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59EB15B-9DD3-403C-A07B-C7FCA7FBD21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094039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jpe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 descr="Light horizontal"/>
          <p:cNvSpPr>
            <a:spLocks noChangeArrowheads="1"/>
          </p:cNvSpPr>
          <p:nvPr/>
        </p:nvSpPr>
        <p:spPr bwMode="gray">
          <a:xfrm rot="16200000">
            <a:off x="3321843" y="-3321843"/>
            <a:ext cx="2500313" cy="9144000"/>
          </a:xfrm>
          <a:prstGeom prst="rect">
            <a:avLst/>
          </a:prstGeom>
          <a:pattFill prst="ltHorz">
            <a:fgClr>
              <a:schemeClr val="bg2"/>
            </a:fgClr>
            <a:bgClr>
              <a:schemeClr val="bg1"/>
            </a:bgClr>
          </a:patt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pic>
        <p:nvPicPr>
          <p:cNvPr id="24" name="Picture 3" descr="D:\Alferov_Eugene\Новая папка\Photo Album\Kherson State University\DSC_2912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17398" b="9410"/>
          <a:stretch/>
        </p:blipFill>
        <p:spPr bwMode="auto">
          <a:xfrm>
            <a:off x="-4" y="0"/>
            <a:ext cx="9144003" cy="594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D:\Alferov_Eugene\Новая папка\Photo Album\Kherson State University\DSC_2912.JPG"/>
          <p:cNvPicPr>
            <a:picLocks noChangeAspect="1" noChangeArrowheads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17398" b="9410"/>
          <a:stretch/>
        </p:blipFill>
        <p:spPr bwMode="auto">
          <a:xfrm>
            <a:off x="-3" y="1484784"/>
            <a:ext cx="9144003" cy="537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1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30A6E-DF7D-4A85-AF38-09673F3DED44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1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1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555DE-8E3C-4E99-B0C6-F2EAE94E99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grpSp>
        <p:nvGrpSpPr>
          <p:cNvPr id="16" name="组合 15"/>
          <p:cNvGrpSpPr/>
          <p:nvPr userDrawn="1"/>
        </p:nvGrpSpPr>
        <p:grpSpPr>
          <a:xfrm>
            <a:off x="0" y="1222984"/>
            <a:ext cx="9144000" cy="3502160"/>
            <a:chOff x="0" y="1928802"/>
            <a:chExt cx="9144000" cy="3502160"/>
          </a:xfrm>
        </p:grpSpPr>
        <p:sp>
          <p:nvSpPr>
            <p:cNvPr id="6" name="矩形 5"/>
            <p:cNvSpPr/>
            <p:nvPr/>
          </p:nvSpPr>
          <p:spPr bwMode="auto">
            <a:xfrm>
              <a:off x="0" y="1928802"/>
              <a:ext cx="9144000" cy="28575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8" name="组合 19"/>
            <p:cNvGrpSpPr>
              <a:grpSpLocks/>
            </p:cNvGrpSpPr>
            <p:nvPr/>
          </p:nvGrpSpPr>
          <p:grpSpPr bwMode="auto">
            <a:xfrm>
              <a:off x="214313" y="2071678"/>
              <a:ext cx="2264375" cy="2135197"/>
              <a:chOff x="214313" y="1714500"/>
              <a:chExt cx="2643187" cy="2492375"/>
            </a:xfrm>
          </p:grpSpPr>
          <p:sp>
            <p:nvSpPr>
              <p:cNvPr id="9" name="流程图: 卡片 8"/>
              <p:cNvSpPr/>
              <p:nvPr/>
            </p:nvSpPr>
            <p:spPr>
              <a:xfrm>
                <a:off x="214313" y="1714500"/>
                <a:ext cx="1285875" cy="1131888"/>
              </a:xfrm>
              <a:prstGeom prst="flowChartPunchedCard">
                <a:avLst/>
              </a:prstGeom>
              <a:blipFill>
                <a:blip r:embed="rId4" cstate="email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tretch>
                  <a:fillRect/>
                </a:stretch>
              </a:blip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dirty="0"/>
              </a:p>
            </p:txBody>
          </p:sp>
          <p:sp>
            <p:nvSpPr>
              <p:cNvPr id="10" name="流程图: 卡片 9"/>
              <p:cNvSpPr/>
              <p:nvPr/>
            </p:nvSpPr>
            <p:spPr>
              <a:xfrm flipH="1">
                <a:off x="1571625" y="1714500"/>
                <a:ext cx="1285875" cy="1131888"/>
              </a:xfrm>
              <a:prstGeom prst="flowChartPunchedCard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1" name="流程图: 卡片 10"/>
              <p:cNvSpPr/>
              <p:nvPr/>
            </p:nvSpPr>
            <p:spPr>
              <a:xfrm flipV="1">
                <a:off x="214313" y="2928938"/>
                <a:ext cx="1285875" cy="1277937"/>
              </a:xfrm>
              <a:prstGeom prst="flowChartPunchedCard">
                <a:avLst/>
              </a:prstGeom>
              <a:blipFill dpi="0" rotWithShape="1">
                <a:blip r:embed="rId5" cstate="email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a:blip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" name="流程图: 卡片 11"/>
              <p:cNvSpPr/>
              <p:nvPr/>
            </p:nvSpPr>
            <p:spPr>
              <a:xfrm flipH="1" flipV="1">
                <a:off x="1571625" y="2928938"/>
                <a:ext cx="1285875" cy="1277937"/>
              </a:xfrm>
              <a:prstGeom prst="flowChartPunchedCard">
                <a:avLst/>
              </a:prstGeom>
              <a:blipFill>
                <a:blip r:embed="rId6" cstate="email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tretch>
                  <a:fillRect/>
                </a:stretch>
              </a:blip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7" name="对角圆角矩形 6"/>
            <p:cNvSpPr/>
            <p:nvPr/>
          </p:nvSpPr>
          <p:spPr bwMode="auto">
            <a:xfrm>
              <a:off x="214312" y="4357688"/>
              <a:ext cx="8750175" cy="1073274"/>
            </a:xfrm>
            <a:prstGeom prst="round2DiagRect">
              <a:avLst/>
            </a:prstGeom>
            <a:ln w="57150" cap="sq" cmpd="thickThin">
              <a:solidFill>
                <a:schemeClr val="bg1"/>
              </a:solidFill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pic>
        <p:nvPicPr>
          <p:cNvPr id="1026" name="Picture 2" descr="D:\Alferov_Eugene\Рабочие материалы\Для конференций\2011\EU conference october\education_cap.jpg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223502" y="1377831"/>
            <a:ext cx="1092397" cy="986866"/>
          </a:xfrm>
          <a:prstGeom prst="snip1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Alferov_Eugene\Рабочие материалы\Для конференций\2011\NAPN\materials\tutor_student.jpg"/>
          <p:cNvPicPr>
            <a:picLocks noChangeAspect="1" noChangeArrowheads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77100" y="1365860"/>
            <a:ext cx="1101588" cy="998837"/>
          </a:xfrm>
          <a:prstGeom prst="snipRoundRect">
            <a:avLst>
              <a:gd name="adj1" fmla="val 0"/>
              <a:gd name="adj2" fmla="val 16667"/>
            </a:avLst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0" descr="C:\Users\maxmar1\Desktop\Планеты школьные принадлежности.png"/>
          <p:cNvPicPr>
            <a:picLocks noChangeAspect="1" noChangeArrowheads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429321" y="4149080"/>
            <a:ext cx="4819282" cy="2758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 descr="H:\1111111\BABA\AFINA-face.jpg"/>
          <p:cNvPicPr>
            <a:picLocks noChangeAspect="1" noChangeArrowheads="1"/>
          </p:cNvPicPr>
          <p:nvPr userDrawn="1"/>
        </p:nvPicPr>
        <p:blipFill>
          <a:blip r:embed="rId10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100392" y="3305544"/>
            <a:ext cx="672879" cy="1865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776864" cy="864096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zh-CN" altLang="en-US" sz="480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itchFamily="34" charset="0"/>
                <a:ea typeface="宋体" charset="-122"/>
                <a:cs typeface="Arial" charset="0"/>
              </a:defRPr>
            </a:lvl1pPr>
          </a:lstStyle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1340768"/>
            <a:ext cx="7992888" cy="518457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179512" y="6741368"/>
            <a:ext cx="1080120" cy="216024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94C2525C-3573-4168-AAE2-583204A7AB5C}" type="datetime1">
              <a:rPr lang="zh-CN" altLang="en-US" smtClean="0"/>
              <a:pPr>
                <a:defRPr/>
              </a:pPr>
              <a:t>2012/1/23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2177752" y="6669360"/>
            <a:ext cx="4194448" cy="216024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uk-UA" altLang="zh-CN" smtClean="0"/>
              <a:t>Звіт про роботу ХДУ за 2010-2011 навчальний рік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020272" y="6741368"/>
            <a:ext cx="2133600" cy="18864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48296E3C-C387-4A24-9D5F-DCF251251269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42462-FD53-476C-9E02-F68D597EF538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9BAD4-CFD0-4D7C-BDDD-0B0EFD13334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76DCF-3A60-4AB6-AFB4-668E63B9B9F4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59C33-BA4B-496C-A69A-C28B796DD3C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855BA-DE68-490F-942E-C5B2DD2B3F01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62378A-0880-4142-AD55-5925FEE231E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0A605-A5F3-4C2B-83A5-E55826229E35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324BE-E12B-42F4-BCF9-0A4F4A283EF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0FEBD-51AE-4739-A61A-1788DED3DA96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75D87-16F6-4B1F-BDCD-97596D81D67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D1CA6-0F20-4C4B-B1FC-8D524B413179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83694-9E5E-44F4-8AA6-E47C9B612F6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70842-04D1-408E-AE64-B423820043E3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1B982C-9312-4A5A-B969-E53D4FBB431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52CC8-5861-4107-BD7F-946656732479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EBAFA-9062-4377-AF20-0A5CF790640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455BB-9D16-4730-B147-2577F1078758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8E46F-CB61-406D-BD55-BC84A8D675B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18" Type="http://schemas.openxmlformats.org/officeDocument/2006/relationships/image" Target="../media/image5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Alferov_Eugene\Новая папка\ЗИМА16ДЕК2010\DSC_2902.JPG"/>
          <p:cNvPicPr>
            <a:picLocks noChangeAspect="1" noChangeArrowheads="1"/>
          </p:cNvPicPr>
          <p:nvPr userDrawn="1"/>
        </p:nvPicPr>
        <p:blipFill rotWithShape="1">
          <a:blip r:embed="rId13" cstate="email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artisticCrisscrossEtching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 l="19543" t="-1" r="51982" b="1"/>
          <a:stretch/>
        </p:blipFill>
        <p:spPr bwMode="auto">
          <a:xfrm>
            <a:off x="7956376" y="314264"/>
            <a:ext cx="1280160" cy="6715136"/>
          </a:xfrm>
          <a:prstGeom prst="rect">
            <a:avLst/>
          </a:prstGeom>
          <a:ln>
            <a:noFill/>
          </a:ln>
          <a:effectLst>
            <a:glow rad="1104900">
              <a:schemeClr val="accent1">
                <a:alpha val="0"/>
              </a:schemeClr>
            </a:glow>
            <a:reflection stA="45000" endPos="65000" dist="50800" dir="5400000" sy="-100000" algn="bl" rotWithShape="0"/>
            <a:softEdge rad="2286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 userDrawn="1"/>
        </p:nvGrpSpPr>
        <p:grpSpPr>
          <a:xfrm>
            <a:off x="0" y="116633"/>
            <a:ext cx="9144000" cy="6741367"/>
            <a:chOff x="0" y="116633"/>
            <a:chExt cx="9144000" cy="6741367"/>
          </a:xfrm>
        </p:grpSpPr>
        <p:sp>
          <p:nvSpPr>
            <p:cNvPr id="14" name="矩形 13"/>
            <p:cNvSpPr/>
            <p:nvPr/>
          </p:nvSpPr>
          <p:spPr bwMode="auto">
            <a:xfrm rot="10800000">
              <a:off x="0" y="6643699"/>
              <a:ext cx="9144000" cy="214301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" name="对角圆角矩形 14"/>
            <p:cNvSpPr/>
            <p:nvPr/>
          </p:nvSpPr>
          <p:spPr bwMode="auto">
            <a:xfrm rot="10800000">
              <a:off x="108495" y="116633"/>
              <a:ext cx="8928000" cy="1044000"/>
            </a:xfrm>
            <a:prstGeom prst="round2DiagRect">
              <a:avLst/>
            </a:prstGeom>
            <a:ln w="57150" cap="sq" cmpd="thickThin">
              <a:solidFill>
                <a:schemeClr val="bg1"/>
              </a:solidFill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035" name="组合 19"/>
            <p:cNvGrpSpPr>
              <a:grpSpLocks/>
            </p:cNvGrpSpPr>
            <p:nvPr/>
          </p:nvGrpSpPr>
          <p:grpSpPr bwMode="auto">
            <a:xfrm>
              <a:off x="8001024" y="195841"/>
              <a:ext cx="928694" cy="875705"/>
              <a:chOff x="214313" y="1714500"/>
              <a:chExt cx="2643187" cy="2492375"/>
            </a:xfrm>
          </p:grpSpPr>
          <p:sp>
            <p:nvSpPr>
              <p:cNvPr id="21" name="流程图: 卡片 20"/>
              <p:cNvSpPr/>
              <p:nvPr/>
            </p:nvSpPr>
            <p:spPr>
              <a:xfrm>
                <a:off x="214177" y="1714557"/>
                <a:ext cx="1284422" cy="1131703"/>
              </a:xfrm>
              <a:prstGeom prst="flowChartPunchedCard">
                <a:avLst/>
              </a:prstGeom>
              <a:blipFill>
                <a:blip r:embed="rId15" cstate="email">
                  <a:grayscl/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tretch>
                  <a:fillRect/>
                </a:stretch>
              </a:blip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22" name="流程图: 卡片 21"/>
              <p:cNvSpPr/>
              <p:nvPr/>
            </p:nvSpPr>
            <p:spPr>
              <a:xfrm flipH="1">
                <a:off x="1573001" y="1714557"/>
                <a:ext cx="1284422" cy="1131703"/>
              </a:xfrm>
              <a:prstGeom prst="flowChartPunchedCard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23" name="流程图: 卡片 22"/>
              <p:cNvSpPr/>
              <p:nvPr/>
            </p:nvSpPr>
            <p:spPr>
              <a:xfrm flipV="1">
                <a:off x="214177" y="2928493"/>
                <a:ext cx="1284422" cy="1276591"/>
              </a:xfrm>
              <a:prstGeom prst="flowChartPunchedCard">
                <a:avLst/>
              </a:prstGeom>
              <a:blipFill dpi="0" rotWithShape="1">
                <a:blip r:embed="rId16" cstate="email">
                  <a:grayscl/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a:blip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24" name="流程图: 卡片 23"/>
              <p:cNvSpPr/>
              <p:nvPr/>
            </p:nvSpPr>
            <p:spPr>
              <a:xfrm flipH="1" flipV="1">
                <a:off x="1573001" y="2928493"/>
                <a:ext cx="1284422" cy="1276591"/>
              </a:xfrm>
              <a:prstGeom prst="flowChartPunchedCard">
                <a:avLst/>
              </a:prstGeom>
              <a:blipFill>
                <a:blip r:embed="rId17" cstate="email">
                  <a:grayscl/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tretch>
                  <a:fillRect/>
                </a:stretch>
              </a:blip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</p:grp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63B79A4-1B7A-4BFB-9362-07AC1DC7EAA1}" type="datetime1">
              <a:rPr lang="zh-CN" altLang="en-US"/>
              <a:pPr>
                <a:defRPr/>
              </a:pPr>
              <a:t>2012/1/23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GB" altLang="zh-CN"/>
              <a:t>www.wondershare.com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5B1818E-5C9A-4A3D-A4D5-B2C2F334C06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pic>
        <p:nvPicPr>
          <p:cNvPr id="17" name="Picture 2" descr="D:\Alferov_Eugene\Рабочие материалы\Для конференций\2011\EU conference october\education_cap.jpg"/>
          <p:cNvPicPr>
            <a:picLocks noChangeAspect="1" noChangeArrowheads="1"/>
          </p:cNvPicPr>
          <p:nvPr userDrawn="1"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8028384" y="208480"/>
            <a:ext cx="421100" cy="380420"/>
          </a:xfrm>
          <a:prstGeom prst="snip1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D:\Alferov_Eugene\Рабочие материалы\Для конференций\2011\NAPN\materials\tutor_student.jpg"/>
          <p:cNvPicPr>
            <a:picLocks noChangeAspect="1" noChangeArrowheads="1"/>
          </p:cNvPicPr>
          <p:nvPr userDrawn="1"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87312" y="208480"/>
            <a:ext cx="433469" cy="380420"/>
          </a:xfrm>
          <a:prstGeom prst="snipRoundRect">
            <a:avLst>
              <a:gd name="adj1" fmla="val 0"/>
              <a:gd name="adj2" fmla="val 22120"/>
            </a:avLst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kern="1200">
          <a:ln w="17780" cmpd="sng">
            <a:solidFill>
              <a:srgbClr val="FFFFFF"/>
            </a:solidFill>
            <a:prstDash val="solid"/>
            <a:miter lim="800000"/>
          </a:ln>
          <a:gradFill rotWithShape="1">
            <a:gsLst>
              <a:gs pos="0">
                <a:srgbClr val="000000">
                  <a:tint val="92000"/>
                  <a:shade val="100000"/>
                  <a:satMod val="150000"/>
                </a:srgbClr>
              </a:gs>
              <a:gs pos="49000">
                <a:srgbClr val="000000">
                  <a:tint val="89000"/>
                  <a:shade val="90000"/>
                  <a:satMod val="150000"/>
                </a:srgbClr>
              </a:gs>
              <a:gs pos="50000">
                <a:srgbClr val="000000">
                  <a:tint val="100000"/>
                  <a:shade val="75000"/>
                  <a:satMod val="150000"/>
                </a:srgbClr>
              </a:gs>
              <a:gs pos="95000">
                <a:srgbClr val="000000">
                  <a:shade val="47000"/>
                  <a:satMod val="150000"/>
                </a:srgbClr>
              </a:gs>
              <a:gs pos="100000">
                <a:srgbClr val="000000">
                  <a:shade val="39000"/>
                  <a:satMod val="150000"/>
                </a:srgbClr>
              </a:gs>
            </a:gsLst>
            <a:lin ang="5400000"/>
          </a:gradFill>
          <a:effectLst>
            <a:outerShdw blurRad="50800" algn="tl" rotWithShape="0">
              <a:srgbClr val="000000"/>
            </a:outerShdw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Blip>
          <a:blip r:embed="rId20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77933C"/>
        </a:buClr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77933C"/>
        </a:buClr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77933C"/>
        </a:buClr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77933C"/>
        </a:buClr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>
            <p:ph type="ctrTitle"/>
          </p:nvPr>
        </p:nvSpPr>
        <p:spPr>
          <a:xfrm>
            <a:off x="2339752" y="1366897"/>
            <a:ext cx="6840760" cy="1938992"/>
          </a:xfr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4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itchFamily="34" charset="0"/>
                <a:ea typeface="宋体" charset="-122"/>
                <a:cs typeface="Arial" charset="0"/>
              </a:rPr>
              <a:t>ФІНАНСОВО-ЕКОНОМІЧНЕ СТАНОВИЩЕ Х</a:t>
            </a:r>
            <a:r>
              <a:rPr lang="uk-UA" sz="4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itchFamily="34" charset="0"/>
                <a:ea typeface="宋体" charset="-122"/>
                <a:cs typeface="Arial" charset="0"/>
              </a:rPr>
              <a:t>ЕРСОНСЬКОГО ДЕРЖАВНОГО УНІВЕРСИТЕТУ </a:t>
            </a:r>
            <a:endParaRPr lang="ru-RU" sz="40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1"/>
              </a:solidFill>
              <a:effectLst/>
              <a:latin typeface="Calibri" pitchFamily="34" charset="0"/>
              <a:ea typeface="宋体" charset="-122"/>
              <a:cs typeface="Arial" charset="0"/>
            </a:endParaRPr>
          </a:p>
        </p:txBody>
      </p:sp>
      <p:sp>
        <p:nvSpPr>
          <p:cNvPr id="3076" name="矩形 5"/>
          <p:cNvSpPr>
            <a:spLocks noChangeArrowheads="1"/>
          </p:cNvSpPr>
          <p:nvPr/>
        </p:nvSpPr>
        <p:spPr bwMode="auto">
          <a:xfrm>
            <a:off x="938809" y="3699029"/>
            <a:ext cx="618579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altLang="zh-CN" sz="2800" b="1" dirty="0" smtClean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В. о. ректора ХДУ, </a:t>
            </a:r>
            <a:r>
              <a:rPr lang="uk-UA" altLang="zh-CN" sz="2800" b="1" dirty="0" smtClean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перший проректор, </a:t>
            </a:r>
            <a:r>
              <a:rPr lang="en-US" altLang="zh-CN" sz="2800" b="1" dirty="0" smtClean="0">
                <a:solidFill>
                  <a:schemeClr val="bg1"/>
                </a:solidFill>
                <a:latin typeface="Calibri" pitchFamily="34" charset="0"/>
                <a:cs typeface="Arial" charset="0"/>
              </a:rPr>
              <a:t/>
            </a:r>
            <a:br>
              <a:rPr lang="en-US" altLang="zh-CN" sz="2800" b="1" dirty="0" smtClean="0">
                <a:solidFill>
                  <a:schemeClr val="bg1"/>
                </a:solidFill>
                <a:latin typeface="Calibri" pitchFamily="34" charset="0"/>
                <a:cs typeface="Arial" charset="0"/>
              </a:rPr>
            </a:br>
            <a:r>
              <a:rPr lang="uk-UA" altLang="zh-CN" sz="2800" b="1" dirty="0" smtClean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професор</a:t>
            </a:r>
            <a:r>
              <a:rPr lang="uk-UA" altLang="zh-CN" sz="2800" b="1" dirty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 О.В</a:t>
            </a:r>
            <a:r>
              <a:rPr lang="uk-UA" altLang="zh-CN" sz="2800" b="1" dirty="0" smtClean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. </a:t>
            </a:r>
            <a:r>
              <a:rPr lang="uk-UA" altLang="zh-CN" sz="2800" b="1" dirty="0" err="1" smtClean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Співаковський</a:t>
            </a:r>
            <a:endParaRPr lang="zh-CN" altLang="en-US" sz="2800" b="1" dirty="0">
              <a:solidFill>
                <a:schemeClr val="bg1"/>
              </a:solidFill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7776864" cy="792088"/>
          </a:xfrm>
        </p:spPr>
        <p:txBody>
          <a:bodyPr>
            <a:noAutofit/>
          </a:bodyPr>
          <a:lstStyle/>
          <a:p>
            <a:r>
              <a:rPr lang="ru-RU" sz="3600" dirty="0" err="1" smtClean="0"/>
              <a:t>Фінансово-економічне</a:t>
            </a:r>
            <a:r>
              <a:rPr lang="ru-RU" sz="3600" dirty="0" smtClean="0"/>
              <a:t> </a:t>
            </a:r>
            <a:r>
              <a:rPr lang="uk-UA" sz="3600" dirty="0" smtClean="0"/>
              <a:t>положення </a:t>
            </a:r>
            <a:endParaRPr lang="ru-RU" sz="3600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30012105"/>
              </p:ext>
            </p:extLst>
          </p:nvPr>
        </p:nvGraphicFramePr>
        <p:xfrm>
          <a:off x="107504" y="2060848"/>
          <a:ext cx="7992888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uk-UA" altLang="zh-CN" smtClean="0"/>
              <a:t>Звіт про роботу ХДУ за 2010-2011 навчальний рік</a:t>
            </a:r>
            <a:endParaRPr lang="zh-CN" altLang="en-US" dirty="0"/>
          </a:p>
        </p:txBody>
      </p:sp>
      <p:sp>
        <p:nvSpPr>
          <p:cNvPr id="6" name="Выноска со стрелкой вверх 5"/>
          <p:cNvSpPr/>
          <p:nvPr/>
        </p:nvSpPr>
        <p:spPr>
          <a:xfrm>
            <a:off x="3131840" y="4653136"/>
            <a:ext cx="4320480" cy="1440160"/>
          </a:xfrm>
          <a:prstGeom prst="upArrowCallout">
            <a:avLst/>
          </a:prstGeom>
          <a:ln w="28575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dirty="0" smtClean="0"/>
              <a:t>З них 2,5 млн. грн. заплачено наперед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3432964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Щомісяця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628800"/>
            <a:ext cx="6408712" cy="1224136"/>
          </a:xfrm>
        </p:spPr>
        <p:txBody>
          <a:bodyPr/>
          <a:lstStyle/>
          <a:p>
            <a:r>
              <a:rPr lang="uk-UA" sz="2800" u="sng" dirty="0" smtClean="0"/>
              <a:t>5,54 </a:t>
            </a:r>
            <a:r>
              <a:rPr lang="uk-UA" sz="2800" dirty="0" smtClean="0"/>
              <a:t>млн. грн. (з Міністерства)</a:t>
            </a:r>
          </a:p>
          <a:p>
            <a:r>
              <a:rPr lang="uk-UA" sz="2800" u="sng" dirty="0" smtClean="0"/>
              <a:t>1,4</a:t>
            </a:r>
            <a:r>
              <a:rPr lang="uk-UA" sz="2800" dirty="0" smtClean="0"/>
              <a:t> </a:t>
            </a:r>
            <a:r>
              <a:rPr lang="uk-UA" sz="2800" dirty="0"/>
              <a:t>млн. грн</a:t>
            </a:r>
            <a:r>
              <a:rPr lang="uk-UA" sz="2800" dirty="0" smtClean="0"/>
              <a:t>. (Спец. фонд)</a:t>
            </a:r>
            <a:endParaRPr lang="uk-UA" sz="2800" dirty="0"/>
          </a:p>
          <a:p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uk-UA" altLang="zh-CN" smtClean="0"/>
              <a:t>Звіт про роботу ХДУ за 2010-2011 навчальний рік</a:t>
            </a:r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07504" y="1196752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ХДУ отримує</a:t>
            </a:r>
            <a:endParaRPr lang="ru-RU" sz="2400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 bwMode="auto">
          <a:xfrm>
            <a:off x="99957" y="3212976"/>
            <a:ext cx="7992888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Blip>
                <a:blip r:embed="rId2"/>
              </a:buBlip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77933C"/>
              </a:buClr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77933C"/>
              </a:buClr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77933C"/>
              </a:buClr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77933C"/>
              </a:buClr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u="sng" dirty="0" smtClean="0"/>
              <a:t>2,5 </a:t>
            </a:r>
            <a:r>
              <a:rPr lang="uk-UA" sz="2800" dirty="0" smtClean="0"/>
              <a:t>млн. грн. (Стипендії)</a:t>
            </a:r>
          </a:p>
          <a:p>
            <a:r>
              <a:rPr lang="uk-UA" sz="2800" u="sng" dirty="0" smtClean="0"/>
              <a:t>5</a:t>
            </a:r>
            <a:r>
              <a:rPr lang="uk-UA" sz="2800" dirty="0" smtClean="0"/>
              <a:t> млн. грн. (Заробітна плата)</a:t>
            </a:r>
          </a:p>
          <a:p>
            <a:r>
              <a:rPr lang="uk-UA" sz="2800" u="sng" dirty="0" smtClean="0"/>
              <a:t>1,1 </a:t>
            </a:r>
            <a:r>
              <a:rPr lang="uk-UA" sz="2800" dirty="0"/>
              <a:t>млн. грн. </a:t>
            </a:r>
            <a:r>
              <a:rPr lang="uk-UA" sz="2800" dirty="0" smtClean="0"/>
              <a:t>(Комунальні послуги)</a:t>
            </a:r>
          </a:p>
          <a:p>
            <a:r>
              <a:rPr lang="uk-UA" sz="2800" u="sng" dirty="0" smtClean="0"/>
              <a:t>0,2</a:t>
            </a:r>
            <a:r>
              <a:rPr lang="uk-UA" sz="2800" dirty="0" smtClean="0"/>
              <a:t> </a:t>
            </a:r>
            <a:r>
              <a:rPr lang="uk-UA" sz="2800" dirty="0"/>
              <a:t>млн. грн. </a:t>
            </a:r>
            <a:r>
              <a:rPr lang="uk-UA" sz="2800" dirty="0" smtClean="0"/>
              <a:t>(Соціальні виплати)</a:t>
            </a:r>
          </a:p>
          <a:p>
            <a:endParaRPr lang="ru-RU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107504" y="2708920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ХДУ сплачує</a:t>
            </a:r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113828" y="5301208"/>
            <a:ext cx="79145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Всього </a:t>
            </a:r>
            <a:r>
              <a:rPr lang="uk-UA" sz="2400" b="1" u="sng" dirty="0" smtClean="0"/>
              <a:t>≈ 8,8 </a:t>
            </a:r>
            <a:r>
              <a:rPr lang="uk-UA" sz="2400" b="1" u="sng" dirty="0"/>
              <a:t>млн. грн. </a:t>
            </a:r>
            <a:r>
              <a:rPr lang="uk-UA" sz="2400" b="1" u="sng" dirty="0" smtClean="0"/>
              <a:t>+ 0,65 (за І тарифним розрядом)</a:t>
            </a:r>
            <a:r>
              <a:rPr lang="uk-UA" sz="2400" b="1" u="sng" dirty="0"/>
              <a:t> </a:t>
            </a:r>
            <a:r>
              <a:rPr lang="uk-UA" sz="2400" b="1" u="sng" dirty="0" smtClean="0"/>
              <a:t>≈ 9,4 </a:t>
            </a:r>
            <a:r>
              <a:rPr lang="uk-UA" sz="2400" b="1" u="sng" dirty="0"/>
              <a:t>млн. грн</a:t>
            </a:r>
            <a:r>
              <a:rPr lang="uk-UA" sz="2400" b="1" u="sng" dirty="0" smtClean="0"/>
              <a:t>.</a:t>
            </a:r>
          </a:p>
          <a:p>
            <a:r>
              <a:rPr lang="uk-UA" sz="2400" dirty="0" smtClean="0"/>
              <a:t>Щомісячний дефіцит </a:t>
            </a:r>
            <a:r>
              <a:rPr lang="uk-UA" sz="2400" b="1" dirty="0" smtClean="0">
                <a:solidFill>
                  <a:srgbClr val="FF0000"/>
                </a:solidFill>
              </a:rPr>
              <a:t>-2,4 </a:t>
            </a:r>
            <a:r>
              <a:rPr lang="uk-UA" sz="2400" b="1" dirty="0">
                <a:solidFill>
                  <a:srgbClr val="FF0000"/>
                </a:solidFill>
              </a:rPr>
              <a:t>млн. грн. 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9291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Заходи економії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Зміна ситуації по стипендіям +0,3 </a:t>
            </a:r>
            <a:r>
              <a:rPr lang="uk-UA" dirty="0"/>
              <a:t>млн. грн</a:t>
            </a:r>
            <a:r>
              <a:rPr lang="uk-UA" dirty="0" smtClean="0"/>
              <a:t>.</a:t>
            </a:r>
          </a:p>
          <a:p>
            <a:r>
              <a:rPr lang="uk-UA" dirty="0" smtClean="0"/>
              <a:t>Мертві душі +0,3 млн</a:t>
            </a:r>
            <a:r>
              <a:rPr lang="uk-UA" dirty="0"/>
              <a:t>. грн</a:t>
            </a:r>
            <a:r>
              <a:rPr lang="uk-UA" dirty="0" smtClean="0"/>
              <a:t>.</a:t>
            </a:r>
          </a:p>
          <a:p>
            <a:r>
              <a:rPr lang="uk-UA" dirty="0" smtClean="0"/>
              <a:t>Голий штатний розпис +1,0 </a:t>
            </a:r>
            <a:r>
              <a:rPr lang="uk-UA" dirty="0"/>
              <a:t>млн. грн.</a:t>
            </a:r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uk-UA" altLang="zh-CN" smtClean="0"/>
              <a:t>Звіт про роботу ХДУ за 2010-2011 навчальний рік</a:t>
            </a:r>
            <a:endParaRPr lang="zh-CN" altLang="en-US" dirty="0"/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xmlns="" val="436161469"/>
              </p:ext>
            </p:extLst>
          </p:nvPr>
        </p:nvGraphicFramePr>
        <p:xfrm>
          <a:off x="179512" y="3429000"/>
          <a:ext cx="7992888" cy="2664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8199408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4"/>
          <p:cNvSpPr>
            <a:spLocks noGrp="1"/>
          </p:cNvSpPr>
          <p:nvPr>
            <p:ph type="ctrTitle"/>
          </p:nvPr>
        </p:nvSpPr>
        <p:spPr>
          <a:xfrm>
            <a:off x="2627784" y="1988840"/>
            <a:ext cx="6249876" cy="92333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rtlCol="0" anchor="ctr">
            <a:spAutoFit/>
          </a:bodyPr>
          <a:lstStyle/>
          <a:p>
            <a:r>
              <a:rPr lang="uk-UA" sz="5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itchFamily="34" charset="0"/>
                <a:ea typeface="宋体" charset="-122"/>
                <a:cs typeface="Arial" charset="0"/>
              </a:rPr>
              <a:t>Дякую </a:t>
            </a:r>
            <a:r>
              <a:rPr lang="uk-UA" sz="54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itchFamily="34" charset="0"/>
                <a:ea typeface="宋体" charset="-122"/>
                <a:cs typeface="Arial" charset="0"/>
              </a:rPr>
              <a:t>за увагу!</a:t>
            </a:r>
            <a:endParaRPr lang="zh-CN" altLang="en-US" sz="54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1"/>
              </a:solidFill>
              <a:effectLst/>
              <a:latin typeface="Calibri" pitchFamily="34" charset="0"/>
              <a:ea typeface="宋体" charset="-122"/>
              <a:cs typeface="Arial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938809" y="3699029"/>
            <a:ext cx="618579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altLang="zh-CN" sz="2800" b="1" dirty="0" smtClean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В. о. ректора ХДУ, </a:t>
            </a:r>
            <a:r>
              <a:rPr lang="uk-UA" altLang="zh-CN" sz="2800" b="1" dirty="0" smtClean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перший проректор, </a:t>
            </a:r>
            <a:r>
              <a:rPr lang="en-US" altLang="zh-CN" sz="2800" b="1" dirty="0" smtClean="0">
                <a:solidFill>
                  <a:schemeClr val="bg1"/>
                </a:solidFill>
                <a:latin typeface="Calibri" pitchFamily="34" charset="0"/>
                <a:cs typeface="Arial" charset="0"/>
              </a:rPr>
              <a:t/>
            </a:r>
            <a:br>
              <a:rPr lang="en-US" altLang="zh-CN" sz="2800" b="1" dirty="0" smtClean="0">
                <a:solidFill>
                  <a:schemeClr val="bg1"/>
                </a:solidFill>
                <a:latin typeface="Calibri" pitchFamily="34" charset="0"/>
                <a:cs typeface="Arial" charset="0"/>
              </a:rPr>
            </a:br>
            <a:r>
              <a:rPr lang="uk-UA" altLang="zh-CN" sz="2800" b="1" dirty="0" smtClean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професор</a:t>
            </a:r>
            <a:r>
              <a:rPr lang="uk-UA" altLang="zh-CN" sz="2800" b="1" dirty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 О.В</a:t>
            </a:r>
            <a:r>
              <a:rPr lang="uk-UA" altLang="zh-CN" sz="2800" b="1" dirty="0" smtClean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. </a:t>
            </a:r>
            <a:r>
              <a:rPr lang="uk-UA" altLang="zh-CN" sz="2800" b="1" dirty="0" err="1" smtClean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Співаковський</a:t>
            </a:r>
            <a:endParaRPr lang="zh-CN" altLang="en-US" sz="2800" b="1" dirty="0">
              <a:solidFill>
                <a:schemeClr val="bg1"/>
              </a:solidFill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</Template>
  <TotalTime>622</TotalTime>
  <Words>210</Words>
  <Application>Microsoft Office PowerPoint</Application>
  <PresentationFormat>Экран (4:3)</PresentationFormat>
  <Paragraphs>34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1</vt:lpstr>
      <vt:lpstr>ФІНАНСОВО-ЕКОНОМІЧНЕ СТАНОВИЩЕ ХЕРСОНСЬКОГО ДЕРЖАВНОГО УНІВЕРСИТЕТУ </vt:lpstr>
      <vt:lpstr>Фінансово-економічне положення </vt:lpstr>
      <vt:lpstr>Щомісяця </vt:lpstr>
      <vt:lpstr>Заходи економії</vt:lpstr>
      <vt:lpstr>Дякую за увагу!</vt:lpstr>
    </vt:vector>
  </TitlesOfParts>
  <Company>WwW.YlmF.CoM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Point  Template</dc:title>
  <dc:creator>YlmF</dc:creator>
  <cp:lastModifiedBy>Алферов Евгений Андреевич</cp:lastModifiedBy>
  <cp:revision>60</cp:revision>
  <dcterms:created xsi:type="dcterms:W3CDTF">2008-08-29T03:15:14Z</dcterms:created>
  <dcterms:modified xsi:type="dcterms:W3CDTF">2012-01-23T10:42:53Z</dcterms:modified>
</cp:coreProperties>
</file>